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84" r:id="rId3"/>
    <p:sldId id="292" r:id="rId4"/>
    <p:sldId id="285" r:id="rId5"/>
    <p:sldId id="287" r:id="rId6"/>
    <p:sldId id="289" r:id="rId7"/>
    <p:sldId id="291" r:id="rId8"/>
    <p:sldId id="293" r:id="rId9"/>
    <p:sldId id="294" r:id="rId10"/>
    <p:sldId id="29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2110"/>
    <a:srgbClr val="17C3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568CFE5-3679-4194-8208-F9203AFDF75E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A84A67-97EC-4642-9EC0-3B3222DCAE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1727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7A3469-321E-40FF-BBF8-F7C9CF730798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931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8003E-85B6-4368-9C17-5CE0441FE3F9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ACEF46EA-E1FC-46EA-98BB-4825D69857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7745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EEC88-BEFA-4B0F-A6F5-58B9093148E7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36B94-4ABC-42B4-A3EA-05BFDD446E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047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01B17-3A69-4572-8554-97CBD3AD0927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0549B-C98A-4180-BC81-CE9E73305D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0960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EDD0-8F8D-44D1-AF56-FDC8D2ADF267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3F2B6-309C-41C5-8916-9C63FCEAC0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96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BB8BE7-879D-4D57-8445-F6F6A57F9C9F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CA5B55-99A0-463E-A6A2-9236D325F60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93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8FB8C-1D45-4B0A-AB5F-879541D63E3F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4A673704-56EE-4EEF-8981-FF75CCA5A9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4307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03A38-E2F6-435B-A5D6-3AC3E18A7B5D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5D7A6-3F77-421A-A90F-3ABF8D85AC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398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654FF-40E5-46A0-A66C-2998D53F1865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B70F8-0B2C-4EB6-B48D-FE87013663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194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B01B6E-CDE1-4A51-B660-5E9996057FF2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53D4B6-5BBE-425E-A65B-D1B4AC2C2E9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16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55757-3352-408D-BEDE-2709B4E9BB59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038BA-1632-4F77-89D3-78E96D7165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379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5A88CF-82F8-469B-B7D1-2262E6CE919C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310840-3770-4158-9ECB-C01897181C0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9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271707-CB52-4482-8EBE-6F546AEEDB3A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B2C7BE-806F-4BE6-9701-2CACE944E60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60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569D1AC-123E-4AC9-A43A-8702105794DB}" type="datetimeFigureOut">
              <a:rPr lang="ru-RU"/>
              <a:pPr>
                <a:defRPr/>
              </a:pPr>
              <a:t>22.11.2017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E4457F76-39FD-43B6-A9A3-5E8EC0B3765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51" r:id="rId4"/>
    <p:sldLayoutId id="2147483952" r:id="rId5"/>
    <p:sldLayoutId id="2147483960" r:id="rId6"/>
    <p:sldLayoutId id="2147483953" r:id="rId7"/>
    <p:sldLayoutId id="2147483961" r:id="rId8"/>
    <p:sldLayoutId id="2147483962" r:id="rId9"/>
    <p:sldLayoutId id="2147483954" r:id="rId10"/>
    <p:sldLayoutId id="2147483955" r:id="rId11"/>
    <p:sldLayoutId id="214748395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ED6E6"/>
            </a:gs>
            <a:gs pos="50000">
              <a:srgbClr val="FFCCB7"/>
            </a:gs>
            <a:gs pos="100000">
              <a:srgbClr val="FFE5D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331913" y="1652588"/>
            <a:ext cx="7343775" cy="15684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ru-RU" sz="4800" cap="none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Приготовление горячего завтрака</a:t>
            </a: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4797425"/>
            <a:ext cx="6734175" cy="1082675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ru-RU" altLang="ru-RU" sz="2800" smtClean="0">
                <a:solidFill>
                  <a:srgbClr val="002060"/>
                </a:solidFill>
                <a:latin typeface="Arial" panose="020B0604020202020204" pitchFamily="34" charset="0"/>
              </a:rPr>
              <a:t>МАОУ многопрофильная гимназия №13 г. Пензы</a:t>
            </a:r>
          </a:p>
          <a:p>
            <a:pPr algn="ctr" eaLnBrk="1" hangingPunct="1">
              <a:lnSpc>
                <a:spcPct val="70000"/>
              </a:lnSpc>
            </a:pPr>
            <a:endParaRPr lang="ru-RU" altLang="ru-RU" sz="280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70000"/>
              </a:lnSpc>
            </a:pPr>
            <a:r>
              <a:rPr lang="ru-RU" altLang="ru-RU" sz="2800" smtClean="0">
                <a:solidFill>
                  <a:srgbClr val="002060"/>
                </a:solidFill>
                <a:latin typeface="Arial" panose="020B0604020202020204" pitchFamily="34" charset="0"/>
              </a:rPr>
              <a:t>2017г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2" descr="DSC0010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539" y="2132856"/>
            <a:ext cx="3822547" cy="2866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288" y="549275"/>
            <a:ext cx="8353425" cy="1014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того, насколько правильно и качественно организовано питание школьника. Зависит его здоровье, настроение, трудоспособность и качество учебной деятельности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569" y="2636912"/>
            <a:ext cx="3707903" cy="2780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4"/>
          <p:cNvSpPr>
            <a:spLocks noChangeArrowheads="1"/>
          </p:cNvSpPr>
          <p:nvPr/>
        </p:nvSpPr>
        <p:spPr bwMode="auto">
          <a:xfrm>
            <a:off x="196850" y="549275"/>
            <a:ext cx="874871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Главная задача работников столовой - обеспечение гимназистов в период их пребывания в гимназии питанием, способствующим нормальной работе пищеварительной системы и обмену веществ в соответствии с медико-гигиеническими требованиями.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780928"/>
            <a:ext cx="3807043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2582771"/>
            <a:ext cx="3885483" cy="2916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2" descr="DSC0007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404664"/>
            <a:ext cx="4560887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4572000" y="3573463"/>
            <a:ext cx="4176713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Char char="v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Каша «Дружба» молочная</a:t>
            </a:r>
          </a:p>
          <a:p>
            <a:pPr algn="ctr" eaLnBrk="1" hangingPunct="1">
              <a:buFont typeface="Wingdings" pitchFamily="2" charset="2"/>
              <a:buChar char="v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Яйцо вареное</a:t>
            </a:r>
          </a:p>
          <a:p>
            <a:pPr algn="ctr" eaLnBrk="1" hangingPunct="1">
              <a:buFont typeface="Wingdings" pitchFamily="2" charset="2"/>
              <a:buChar char="v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Булочка «Домашняя» </a:t>
            </a:r>
          </a:p>
          <a:p>
            <a:pPr algn="ctr" eaLnBrk="1" hangingPunct="1">
              <a:buFont typeface="Wingdings" pitchFamily="2" charset="2"/>
              <a:buChar char="v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Яблоко</a:t>
            </a:r>
          </a:p>
          <a:p>
            <a:pPr algn="ctr" eaLnBrk="1" hangingPunct="1">
              <a:buFont typeface="Wingdings" pitchFamily="2" charset="2"/>
              <a:buChar char="v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Напиток «Несквик»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DSC0000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18547" y="1268760"/>
            <a:ext cx="4130166" cy="30968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Рисунок 2" descr="DSC0003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533" y="2420888"/>
            <a:ext cx="4032448" cy="30239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179388" y="300038"/>
            <a:ext cx="439261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Адекватная технологическая и кулинарная обработка продуктов и блюд, обеспечивающая их высокие вкусовые достоинства и сохранность исходной пищевой ценности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2" descr="DSC0002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902" y="2420888"/>
            <a:ext cx="3666042" cy="2749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Рисунок 3" descr="DSC00035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2132856"/>
            <a:ext cx="3755544" cy="2816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250825" y="476250"/>
            <a:ext cx="85756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Каждое утро на завтрак детям предлагается свежая выпечка, в соответствии с правильной кулинарной и технологической обработкой продуктов.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 descr="DSC0004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8453" y="1772816"/>
            <a:ext cx="5027613" cy="3770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250825" y="404813"/>
            <a:ext cx="853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гимназической столовой – это четкий, отлаженный механизм, а знания и кропотливый, каждодневный труд помогают этому механизму работать без сбоя.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 descr="DSC00069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1720" y="549908"/>
            <a:ext cx="3936744" cy="28399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Рисунок 2" descr="DSC0005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89004"/>
            <a:ext cx="4078130" cy="28399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Box 1"/>
          <p:cNvSpPr txBox="1">
            <a:spLocks noChangeArrowheads="1"/>
          </p:cNvSpPr>
          <p:nvPr/>
        </p:nvSpPr>
        <p:spPr bwMode="auto">
          <a:xfrm>
            <a:off x="250825" y="4160838"/>
            <a:ext cx="8569325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Горячее питание включает в себя блюда, удовлетворяющее  требованиям сбалансированного питания. </a:t>
            </a:r>
          </a:p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этом строго соблюдаются гигиенические требования к питанию детей в организованных коллективах.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 descr="DSC0009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2204864"/>
            <a:ext cx="3780301" cy="2835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250825" y="333375"/>
            <a:ext cx="8497888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гимназической столовой создана обстановка, формирующая у детей навыки культуры приёма пищи. </a:t>
            </a:r>
          </a:p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Вовремя полученный завтрак – одно из важнейших условий физического и интеллектуального развития ребенка.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337" y="2852936"/>
            <a:ext cx="3778946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3" descr="DSC0009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0353" y="2564904"/>
            <a:ext cx="3817297" cy="28635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Прямоугольник 5"/>
          <p:cNvSpPr>
            <a:spLocks noChangeArrowheads="1"/>
          </p:cNvSpPr>
          <p:nvPr/>
        </p:nvSpPr>
        <p:spPr bwMode="auto">
          <a:xfrm>
            <a:off x="250825" y="404813"/>
            <a:ext cx="8453438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Адекватная энергетическая ценность рациона соответствуют энергозатратам ребенка.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Рациональное питание, соответствующее возрастным физиологическим потребностям, является одним из важнейших факторов формирования здоровья детей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5237" y="2348880"/>
            <a:ext cx="3899925" cy="2924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540</TotalTime>
  <Words>219</Words>
  <Application>Microsoft Office PowerPoint</Application>
  <PresentationFormat>Экран (4:3)</PresentationFormat>
  <Paragraphs>21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Century Schoolbook</vt:lpstr>
      <vt:lpstr>Wingdings</vt:lpstr>
      <vt:lpstr>Wingdings 2</vt:lpstr>
      <vt:lpstr>Calibri</vt:lpstr>
      <vt:lpstr>Times New Roman</vt:lpstr>
      <vt:lpstr>Эркер</vt:lpstr>
      <vt:lpstr>Приготовление горячего завтрака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и направления работы гимназии в условиях реализации экспериментального проекта по совершенствованию организации питания школьников</dc:title>
  <dc:creator>XTreme</dc:creator>
  <cp:lastModifiedBy>NNN</cp:lastModifiedBy>
  <cp:revision>56</cp:revision>
  <dcterms:created xsi:type="dcterms:W3CDTF">2009-12-04T16:59:33Z</dcterms:created>
  <dcterms:modified xsi:type="dcterms:W3CDTF">2017-11-22T10:48:09Z</dcterms:modified>
</cp:coreProperties>
</file>